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6"/>
    <p:sldId id="257" r:id="rId17"/>
    <p:sldId id="258" r:id="rId18"/>
    <p:sldId id="259" r:id="rId19"/>
    <p:sldId id="260" r:id="rId20"/>
    <p:sldId id="261" r:id="rId21"/>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Montserrat Light" charset="1" panose="00000400000000000000"/>
      <p:regular r:id="rId12"/>
    </p:embeddedFont>
    <p:embeddedFont>
      <p:font typeface="Montserrat Light Bold" charset="1" panose="00000800000000000000"/>
      <p:regular r:id="rId13"/>
    </p:embeddedFont>
    <p:embeddedFont>
      <p:font typeface="Montserrat Light Italics" charset="1" panose="00000400000000000000"/>
      <p:regular r:id="rId14"/>
    </p:embeddedFont>
    <p:embeddedFont>
      <p:font typeface="Montserrat Light Bold Italics" charset="1" panose="000008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slides/slide1.xml" Type="http://schemas.openxmlformats.org/officeDocument/2006/relationships/slide"/><Relationship Id="rId17" Target="slides/slide2.xml" Type="http://schemas.openxmlformats.org/officeDocument/2006/relationships/slide"/><Relationship Id="rId18" Target="slides/slide3.xml" Type="http://schemas.openxmlformats.org/officeDocument/2006/relationships/slide"/><Relationship Id="rId19" Target="slides/slide4.xml" Type="http://schemas.openxmlformats.org/officeDocument/2006/relationships/slide"/><Relationship Id="rId2" Target="presProps.xml" Type="http://schemas.openxmlformats.org/officeDocument/2006/relationships/presProps"/><Relationship Id="rId20" Target="slides/slide5.xml" Type="http://schemas.openxmlformats.org/officeDocument/2006/relationships/slide"/><Relationship Id="rId21" Target="slides/slide6.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E3D5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7814" t="32426" r="50567" b="0"/>
          <a:stretch>
            <a:fillRect/>
          </a:stretch>
        </p:blipFill>
        <p:spPr>
          <a:xfrm flipH="false" flipV="false" rot="0">
            <a:off x="-433730" y="-330005"/>
            <a:ext cx="2458198" cy="10938119"/>
          </a:xfrm>
          <a:prstGeom prst="rect">
            <a:avLst/>
          </a:prstGeom>
        </p:spPr>
      </p:pic>
      <p:sp>
        <p:nvSpPr>
          <p:cNvPr name="AutoShape 3" id="3"/>
          <p:cNvSpPr/>
          <p:nvPr/>
        </p:nvSpPr>
        <p:spPr>
          <a:xfrm rot="0">
            <a:off x="-1147731" y="-438150"/>
            <a:ext cx="2552700" cy="11163300"/>
          </a:xfrm>
          <a:prstGeom prst="rect">
            <a:avLst/>
          </a:prstGeom>
          <a:solidFill>
            <a:srgbClr val="43B0F1"/>
          </a:solidFill>
        </p:spPr>
      </p:sp>
      <p:grpSp>
        <p:nvGrpSpPr>
          <p:cNvPr name="Group 4" id="4"/>
          <p:cNvGrpSpPr/>
          <p:nvPr/>
        </p:nvGrpSpPr>
        <p:grpSpPr>
          <a:xfrm rot="0">
            <a:off x="1221635" y="2030517"/>
            <a:ext cx="2886906" cy="851395"/>
            <a:chOff x="0" y="0"/>
            <a:chExt cx="1722525" cy="508000"/>
          </a:xfrm>
        </p:grpSpPr>
        <p:sp>
          <p:nvSpPr>
            <p:cNvPr name="Freeform 5" id="5"/>
            <p:cNvSpPr/>
            <p:nvPr/>
          </p:nvSpPr>
          <p:spPr>
            <a:xfrm>
              <a:off x="0" y="49530"/>
              <a:ext cx="1722525" cy="408940"/>
            </a:xfrm>
            <a:custGeom>
              <a:avLst/>
              <a:gdLst/>
              <a:ahLst/>
              <a:cxnLst/>
              <a:rect r="r" b="b" t="t" l="l"/>
              <a:pathLst>
                <a:path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pic>
        <p:nvPicPr>
          <p:cNvPr name="Picture 6" id="6"/>
          <p:cNvPicPr>
            <a:picLocks noChangeAspect="true"/>
          </p:cNvPicPr>
          <p:nvPr/>
        </p:nvPicPr>
        <p:blipFill>
          <a:blip r:embed="rId3"/>
          <a:srcRect l="0" t="0" r="0" b="0"/>
          <a:stretch>
            <a:fillRect/>
          </a:stretch>
        </p:blipFill>
        <p:spPr>
          <a:xfrm flipH="false" flipV="false" rot="0">
            <a:off x="2489262" y="4817085"/>
            <a:ext cx="3238557" cy="3238557"/>
          </a:xfrm>
          <a:prstGeom prst="rect">
            <a:avLst/>
          </a:prstGeom>
        </p:spPr>
      </p:pic>
      <p:pic>
        <p:nvPicPr>
          <p:cNvPr name="Picture 7" id="7"/>
          <p:cNvPicPr>
            <a:picLocks noChangeAspect="true"/>
          </p:cNvPicPr>
          <p:nvPr/>
        </p:nvPicPr>
        <p:blipFill>
          <a:blip r:embed="rId4"/>
          <a:srcRect l="0" t="0" r="0" b="0"/>
          <a:stretch>
            <a:fillRect/>
          </a:stretch>
        </p:blipFill>
        <p:spPr>
          <a:xfrm flipH="false" flipV="false" rot="0">
            <a:off x="6549325" y="335050"/>
            <a:ext cx="5663726" cy="4242328"/>
          </a:xfrm>
          <a:prstGeom prst="rect">
            <a:avLst/>
          </a:prstGeom>
        </p:spPr>
      </p:pic>
      <p:sp>
        <p:nvSpPr>
          <p:cNvPr name="TextBox 8" id="8"/>
          <p:cNvSpPr txBox="true"/>
          <p:nvPr/>
        </p:nvSpPr>
        <p:spPr>
          <a:xfrm rot="0">
            <a:off x="6138104" y="5414897"/>
            <a:ext cx="12149896" cy="2318775"/>
          </a:xfrm>
          <a:prstGeom prst="rect">
            <a:avLst/>
          </a:prstGeom>
        </p:spPr>
        <p:txBody>
          <a:bodyPr anchor="t" rtlCol="false" tIns="0" lIns="0" bIns="0" rIns="0">
            <a:spAutoFit/>
          </a:bodyPr>
          <a:lstStyle/>
          <a:p>
            <a:pPr>
              <a:lnSpc>
                <a:spcPts val="9072"/>
              </a:lnSpc>
            </a:pPr>
            <a:r>
              <a:rPr lang="en-US" spc="588" sz="8400">
                <a:solidFill>
                  <a:srgbClr val="E8EEF1"/>
                </a:solidFill>
                <a:latin typeface="Montserrat Classic Bold"/>
              </a:rPr>
              <a:t>SMART INDIA HACKATHON 2022</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E3D5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7814" t="32426" r="50567" b="0"/>
          <a:stretch>
            <a:fillRect/>
          </a:stretch>
        </p:blipFill>
        <p:spPr>
          <a:xfrm flipH="false" flipV="false" rot="0">
            <a:off x="14430897" y="-401760"/>
            <a:ext cx="2458198" cy="10938119"/>
          </a:xfrm>
          <a:prstGeom prst="rect">
            <a:avLst/>
          </a:prstGeom>
        </p:spPr>
      </p:pic>
      <p:sp>
        <p:nvSpPr>
          <p:cNvPr name="AutoShape 3" id="3"/>
          <p:cNvSpPr/>
          <p:nvPr/>
        </p:nvSpPr>
        <p:spPr>
          <a:xfrm rot="0">
            <a:off x="15155545" y="-533400"/>
            <a:ext cx="2537546" cy="11353800"/>
          </a:xfrm>
          <a:prstGeom prst="rect">
            <a:avLst/>
          </a:prstGeom>
          <a:solidFill>
            <a:srgbClr val="43B0F1"/>
          </a:solidFill>
        </p:spPr>
      </p:sp>
      <p:grpSp>
        <p:nvGrpSpPr>
          <p:cNvPr name="Group 4" id="4"/>
          <p:cNvGrpSpPr/>
          <p:nvPr/>
        </p:nvGrpSpPr>
        <p:grpSpPr>
          <a:xfrm rot="0">
            <a:off x="1028700" y="2113058"/>
            <a:ext cx="12442767" cy="3030442"/>
            <a:chOff x="0" y="0"/>
            <a:chExt cx="16590356" cy="4040590"/>
          </a:xfrm>
        </p:grpSpPr>
        <p:sp>
          <p:nvSpPr>
            <p:cNvPr name="TextBox 5" id="5"/>
            <p:cNvSpPr txBox="true"/>
            <p:nvPr/>
          </p:nvSpPr>
          <p:spPr>
            <a:xfrm rot="0">
              <a:off x="0" y="-47625"/>
              <a:ext cx="16590356" cy="1377569"/>
            </a:xfrm>
            <a:prstGeom prst="rect">
              <a:avLst/>
            </a:prstGeom>
          </p:spPr>
          <p:txBody>
            <a:bodyPr anchor="t" rtlCol="false" tIns="0" lIns="0" bIns="0" rIns="0">
              <a:spAutoFit/>
            </a:bodyPr>
            <a:lstStyle/>
            <a:p>
              <a:pPr>
                <a:lnSpc>
                  <a:spcPts val="8316"/>
                </a:lnSpc>
              </a:pPr>
              <a:r>
                <a:rPr lang="en-US" spc="59" sz="6600">
                  <a:solidFill>
                    <a:srgbClr val="43B0F1"/>
                  </a:solidFill>
                  <a:latin typeface="Montserrat Classic Bold"/>
                </a:rPr>
                <a:t>Problem Statement</a:t>
              </a:r>
            </a:p>
          </p:txBody>
        </p:sp>
        <p:sp>
          <p:nvSpPr>
            <p:cNvPr name="TextBox 6" id="6"/>
            <p:cNvSpPr txBox="true"/>
            <p:nvPr/>
          </p:nvSpPr>
          <p:spPr>
            <a:xfrm rot="0">
              <a:off x="0" y="1811740"/>
              <a:ext cx="15970657" cy="2228850"/>
            </a:xfrm>
            <a:prstGeom prst="rect">
              <a:avLst/>
            </a:prstGeom>
          </p:spPr>
          <p:txBody>
            <a:bodyPr anchor="t" rtlCol="false" tIns="0" lIns="0" bIns="0" rIns="0">
              <a:spAutoFit/>
            </a:bodyPr>
            <a:lstStyle/>
            <a:p>
              <a:pPr>
                <a:lnSpc>
                  <a:spcPts val="4500"/>
                </a:lnSpc>
              </a:pPr>
              <a:r>
                <a:rPr lang="en-US" spc="30" sz="3000">
                  <a:solidFill>
                    <a:srgbClr val="E8EEF1"/>
                  </a:solidFill>
                  <a:latin typeface="Montserrat Light"/>
                </a:rPr>
                <a:t>D</a:t>
              </a:r>
              <a:r>
                <a:rPr lang="en-US" spc="30" sz="3000">
                  <a:solidFill>
                    <a:srgbClr val="E8EEF1"/>
                  </a:solidFill>
                  <a:latin typeface="Montserrat Light"/>
                </a:rPr>
                <a:t>evelop Solution / Application to regulate Private health care sector in India from exploiting people during medical emergencies and pandemic situations.</a:t>
              </a:r>
            </a:p>
          </p:txBody>
        </p:sp>
      </p:grpSp>
      <p:grpSp>
        <p:nvGrpSpPr>
          <p:cNvPr name="Group 7" id="7"/>
          <p:cNvGrpSpPr/>
          <p:nvPr/>
        </p:nvGrpSpPr>
        <p:grpSpPr>
          <a:xfrm rot="0">
            <a:off x="-414753" y="603003"/>
            <a:ext cx="2886906" cy="851395"/>
            <a:chOff x="0" y="0"/>
            <a:chExt cx="1722525" cy="508000"/>
          </a:xfrm>
        </p:grpSpPr>
        <p:sp>
          <p:nvSpPr>
            <p:cNvPr name="Freeform 8" id="8"/>
            <p:cNvSpPr/>
            <p:nvPr/>
          </p:nvSpPr>
          <p:spPr>
            <a:xfrm>
              <a:off x="0" y="49530"/>
              <a:ext cx="1722525" cy="408940"/>
            </a:xfrm>
            <a:custGeom>
              <a:avLst/>
              <a:gdLst/>
              <a:ahLst/>
              <a:cxnLst/>
              <a:rect r="r" b="b" t="t" l="l"/>
              <a:pathLst>
                <a:path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E3D5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7814" t="32426" r="50567" b="0"/>
          <a:stretch>
            <a:fillRect/>
          </a:stretch>
        </p:blipFill>
        <p:spPr>
          <a:xfrm flipH="false" flipV="false" rot="0">
            <a:off x="14430897" y="-401760"/>
            <a:ext cx="2458198" cy="10938119"/>
          </a:xfrm>
          <a:prstGeom prst="rect">
            <a:avLst/>
          </a:prstGeom>
        </p:spPr>
      </p:pic>
      <p:sp>
        <p:nvSpPr>
          <p:cNvPr name="AutoShape 3" id="3"/>
          <p:cNvSpPr/>
          <p:nvPr/>
        </p:nvSpPr>
        <p:spPr>
          <a:xfrm rot="0">
            <a:off x="15155545" y="-533400"/>
            <a:ext cx="2537546" cy="11353800"/>
          </a:xfrm>
          <a:prstGeom prst="rect">
            <a:avLst/>
          </a:prstGeom>
          <a:solidFill>
            <a:srgbClr val="43B0F1"/>
          </a:solidFill>
        </p:spPr>
      </p:sp>
      <p:sp>
        <p:nvSpPr>
          <p:cNvPr name="TextBox 4" id="4"/>
          <p:cNvSpPr txBox="true"/>
          <p:nvPr/>
        </p:nvSpPr>
        <p:spPr>
          <a:xfrm rot="0">
            <a:off x="1187452" y="2181790"/>
            <a:ext cx="11977993" cy="4552950"/>
          </a:xfrm>
          <a:prstGeom prst="rect">
            <a:avLst/>
          </a:prstGeom>
        </p:spPr>
        <p:txBody>
          <a:bodyPr anchor="t" rtlCol="false" tIns="0" lIns="0" bIns="0" rIns="0">
            <a:spAutoFit/>
          </a:bodyPr>
          <a:lstStyle/>
          <a:p>
            <a:pPr>
              <a:lnSpc>
                <a:spcPts val="4500"/>
              </a:lnSpc>
            </a:pPr>
            <a:r>
              <a:rPr lang="en-US" spc="30" sz="3000">
                <a:solidFill>
                  <a:srgbClr val="E8EEF1"/>
                </a:solidFill>
                <a:latin typeface="Montserrat Light"/>
              </a:rPr>
              <a:t>During Covid – 19 crisis, many p</a:t>
            </a:r>
            <a:r>
              <a:rPr lang="en-US" spc="30" sz="3000">
                <a:solidFill>
                  <a:srgbClr val="E8EEF1"/>
                </a:solidFill>
                <a:latin typeface="Montserrat Light"/>
              </a:rPr>
              <a:t>rivate hospitals had charged huge and unimaginable amounts from patients and made enormous profits taking advantage of panic conditions. Notwithstanding spending huge amounts, many families lost their members and in some instances, hospitals even demanded clearance of pending bills for handing over bodies to their families. There was no proper information about the availability of beds and details of treatment provided etc</a:t>
            </a:r>
          </a:p>
        </p:txBody>
      </p:sp>
      <p:grpSp>
        <p:nvGrpSpPr>
          <p:cNvPr name="Group 5" id="5"/>
          <p:cNvGrpSpPr/>
          <p:nvPr/>
        </p:nvGrpSpPr>
        <p:grpSpPr>
          <a:xfrm rot="0">
            <a:off x="-414753" y="603003"/>
            <a:ext cx="2886906" cy="851395"/>
            <a:chOff x="0" y="0"/>
            <a:chExt cx="1722525" cy="508000"/>
          </a:xfrm>
        </p:grpSpPr>
        <p:sp>
          <p:nvSpPr>
            <p:cNvPr name="Freeform 6" id="6"/>
            <p:cNvSpPr/>
            <p:nvPr/>
          </p:nvSpPr>
          <p:spPr>
            <a:xfrm>
              <a:off x="0" y="49530"/>
              <a:ext cx="1722525" cy="408940"/>
            </a:xfrm>
            <a:custGeom>
              <a:avLst/>
              <a:gdLst/>
              <a:ahLst/>
              <a:cxnLst/>
              <a:rect r="r" b="b" t="t" l="l"/>
              <a:pathLst>
                <a:path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E3D58"/>
        </a:solidFill>
      </p:bgPr>
    </p:bg>
    <p:spTree>
      <p:nvGrpSpPr>
        <p:cNvPr id="1" name=""/>
        <p:cNvGrpSpPr/>
        <p:nvPr/>
      </p:nvGrpSpPr>
      <p:grpSpPr>
        <a:xfrm>
          <a:off x="0" y="0"/>
          <a:ext cx="0" cy="0"/>
          <a:chOff x="0" y="0"/>
          <a:chExt cx="0" cy="0"/>
        </a:xfrm>
      </p:grpSpPr>
      <p:sp>
        <p:nvSpPr>
          <p:cNvPr name="TextBox 2" id="2"/>
          <p:cNvSpPr txBox="true"/>
          <p:nvPr/>
        </p:nvSpPr>
        <p:spPr>
          <a:xfrm rot="0">
            <a:off x="2737303" y="1746119"/>
            <a:ext cx="12349814" cy="904240"/>
          </a:xfrm>
          <a:prstGeom prst="rect">
            <a:avLst/>
          </a:prstGeom>
        </p:spPr>
        <p:txBody>
          <a:bodyPr anchor="t" rtlCol="false" tIns="0" lIns="0" bIns="0" rIns="0">
            <a:spAutoFit/>
          </a:bodyPr>
          <a:lstStyle/>
          <a:p>
            <a:pPr algn="l">
              <a:lnSpc>
                <a:spcPts val="7205"/>
              </a:lnSpc>
            </a:pPr>
            <a:r>
              <a:rPr lang="en-US" spc="159" sz="5500">
                <a:solidFill>
                  <a:srgbClr val="43B0F1"/>
                </a:solidFill>
                <a:latin typeface="Montserrat Classic Bold"/>
              </a:rPr>
              <a:t>SOLUTION</a:t>
            </a:r>
          </a:p>
        </p:txBody>
      </p:sp>
      <p:pic>
        <p:nvPicPr>
          <p:cNvPr name="Picture 3" id="3"/>
          <p:cNvPicPr>
            <a:picLocks noChangeAspect="true"/>
          </p:cNvPicPr>
          <p:nvPr/>
        </p:nvPicPr>
        <p:blipFill>
          <a:blip r:embed="rId2"/>
          <a:srcRect l="30025" t="0" r="53428" b="0"/>
          <a:stretch>
            <a:fillRect/>
          </a:stretch>
        </p:blipFill>
        <p:spPr>
          <a:xfrm flipH="false" flipV="false" rot="-10800000">
            <a:off x="15669721" y="-5513723"/>
            <a:ext cx="2365243" cy="20348819"/>
          </a:xfrm>
          <a:prstGeom prst="rect">
            <a:avLst/>
          </a:prstGeom>
        </p:spPr>
      </p:pic>
      <p:sp>
        <p:nvSpPr>
          <p:cNvPr name="AutoShape 4" id="4"/>
          <p:cNvSpPr/>
          <p:nvPr/>
        </p:nvSpPr>
        <p:spPr>
          <a:xfrm rot="5400000">
            <a:off x="6945420" y="3489473"/>
            <a:ext cx="20661472" cy="2342427"/>
          </a:xfrm>
          <a:prstGeom prst="rect">
            <a:avLst/>
          </a:prstGeom>
          <a:solidFill>
            <a:srgbClr val="43B0F1"/>
          </a:solidFill>
        </p:spPr>
      </p:sp>
      <p:sp>
        <p:nvSpPr>
          <p:cNvPr name="TextBox 5" id="5"/>
          <p:cNvSpPr txBox="true"/>
          <p:nvPr/>
        </p:nvSpPr>
        <p:spPr>
          <a:xfrm rot="0">
            <a:off x="2737303" y="2850302"/>
            <a:ext cx="9871005" cy="4553585"/>
          </a:xfrm>
          <a:prstGeom prst="rect">
            <a:avLst/>
          </a:prstGeom>
        </p:spPr>
        <p:txBody>
          <a:bodyPr anchor="t" rtlCol="false" tIns="0" lIns="0" bIns="0" rIns="0">
            <a:spAutoFit/>
          </a:bodyPr>
          <a:lstStyle/>
          <a:p>
            <a:pPr>
              <a:lnSpc>
                <a:spcPts val="3640"/>
              </a:lnSpc>
            </a:pPr>
            <a:r>
              <a:rPr lang="en-US" spc="26" sz="2600">
                <a:solidFill>
                  <a:srgbClr val="E8EEF1"/>
                </a:solidFill>
                <a:latin typeface="Montserrat Light"/>
              </a:rPr>
              <a:t>Medical facilities prices provider app is a mobile app designed to provide a solution for the problem of not being able to know the proper price for a particular medical treatment </a:t>
            </a:r>
          </a:p>
          <a:p>
            <a:pPr>
              <a:lnSpc>
                <a:spcPts val="3640"/>
              </a:lnSpc>
            </a:pPr>
          </a:p>
          <a:p>
            <a:pPr marL="561341" indent="-280670" lvl="1">
              <a:lnSpc>
                <a:spcPts val="3640"/>
              </a:lnSpc>
              <a:buFont typeface="Arial"/>
              <a:buChar char="•"/>
            </a:pPr>
            <a:r>
              <a:rPr lang="en-US" spc="26" sz="2600">
                <a:solidFill>
                  <a:srgbClr val="E8EEF1"/>
                </a:solidFill>
                <a:latin typeface="Montserrat Light"/>
              </a:rPr>
              <a:t>The app will provide users list of medical facilities available in a particular hospital </a:t>
            </a:r>
          </a:p>
          <a:p>
            <a:pPr algn="l" marL="561340" indent="-280670" lvl="1">
              <a:lnSpc>
                <a:spcPts val="3640"/>
              </a:lnSpc>
              <a:buFont typeface="Arial"/>
              <a:buChar char="•"/>
            </a:pPr>
            <a:r>
              <a:rPr lang="en-US" spc="26" sz="2600">
                <a:solidFill>
                  <a:srgbClr val="E8EEF1"/>
                </a:solidFill>
                <a:latin typeface="Montserrat Light"/>
              </a:rPr>
              <a:t> In case any hospital charge more than what is mentioned in the app then users can raise complaint about it which is directly sent to the admin</a:t>
            </a:r>
          </a:p>
        </p:txBody>
      </p:sp>
      <p:grpSp>
        <p:nvGrpSpPr>
          <p:cNvPr name="Group 6" id="6"/>
          <p:cNvGrpSpPr/>
          <p:nvPr/>
        </p:nvGrpSpPr>
        <p:grpSpPr>
          <a:xfrm rot="0">
            <a:off x="-1122990" y="1805879"/>
            <a:ext cx="2886906" cy="851395"/>
            <a:chOff x="0" y="0"/>
            <a:chExt cx="1722525" cy="508000"/>
          </a:xfrm>
        </p:grpSpPr>
        <p:sp>
          <p:nvSpPr>
            <p:cNvPr name="Freeform 7" id="7"/>
            <p:cNvSpPr/>
            <p:nvPr/>
          </p:nvSpPr>
          <p:spPr>
            <a:xfrm>
              <a:off x="0" y="49530"/>
              <a:ext cx="1722525" cy="408940"/>
            </a:xfrm>
            <a:custGeom>
              <a:avLst/>
              <a:gdLst/>
              <a:ahLst/>
              <a:cxnLst/>
              <a:rect r="r" b="b" t="t" l="l"/>
              <a:pathLst>
                <a:path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E3D5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4850" t="32426" r="50567" b="0"/>
          <a:stretch>
            <a:fillRect/>
          </a:stretch>
        </p:blipFill>
        <p:spPr>
          <a:xfrm flipH="false" flipV="false" rot="0">
            <a:off x="15439651" y="-325560"/>
            <a:ext cx="1658098" cy="10938119"/>
          </a:xfrm>
          <a:prstGeom prst="rect">
            <a:avLst/>
          </a:prstGeom>
        </p:spPr>
      </p:pic>
      <p:sp>
        <p:nvSpPr>
          <p:cNvPr name="AutoShape 3" id="3"/>
          <p:cNvSpPr/>
          <p:nvPr/>
        </p:nvSpPr>
        <p:spPr>
          <a:xfrm rot="0">
            <a:off x="16268700" y="-323850"/>
            <a:ext cx="3390900" cy="10934700"/>
          </a:xfrm>
          <a:prstGeom prst="rect">
            <a:avLst/>
          </a:prstGeom>
          <a:solidFill>
            <a:srgbClr val="43B0F1"/>
          </a:solidFill>
        </p:spPr>
      </p:sp>
      <p:grpSp>
        <p:nvGrpSpPr>
          <p:cNvPr name="Group 4" id="4"/>
          <p:cNvGrpSpPr/>
          <p:nvPr/>
        </p:nvGrpSpPr>
        <p:grpSpPr>
          <a:xfrm rot="-10800000">
            <a:off x="14372394" y="603003"/>
            <a:ext cx="2886906" cy="851395"/>
            <a:chOff x="0" y="0"/>
            <a:chExt cx="1722525" cy="508000"/>
          </a:xfrm>
        </p:grpSpPr>
        <p:sp>
          <p:nvSpPr>
            <p:cNvPr name="Freeform 5" id="5"/>
            <p:cNvSpPr/>
            <p:nvPr/>
          </p:nvSpPr>
          <p:spPr>
            <a:xfrm>
              <a:off x="0" y="49530"/>
              <a:ext cx="1722525" cy="408940"/>
            </a:xfrm>
            <a:custGeom>
              <a:avLst/>
              <a:gdLst/>
              <a:ahLst/>
              <a:cxnLst/>
              <a:rect r="r" b="b" t="t" l="l"/>
              <a:pathLst>
                <a:path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pic>
        <p:nvPicPr>
          <p:cNvPr name="Picture 6" id="6"/>
          <p:cNvPicPr>
            <a:picLocks noChangeAspect="true"/>
          </p:cNvPicPr>
          <p:nvPr/>
        </p:nvPicPr>
        <p:blipFill>
          <a:blip r:embed="rId3"/>
          <a:srcRect l="0" t="0" r="0" b="0"/>
          <a:stretch>
            <a:fillRect/>
          </a:stretch>
        </p:blipFill>
        <p:spPr>
          <a:xfrm flipH="false" flipV="false" rot="0">
            <a:off x="9779000" y="1028700"/>
            <a:ext cx="3908741" cy="8480699"/>
          </a:xfrm>
          <a:prstGeom prst="rect">
            <a:avLst/>
          </a:prstGeom>
        </p:spPr>
      </p:pic>
      <p:sp>
        <p:nvSpPr>
          <p:cNvPr name="TextBox 7" id="7"/>
          <p:cNvSpPr txBox="true"/>
          <p:nvPr/>
        </p:nvSpPr>
        <p:spPr>
          <a:xfrm rot="0">
            <a:off x="1028700" y="981075"/>
            <a:ext cx="11394294" cy="1045083"/>
          </a:xfrm>
          <a:prstGeom prst="rect">
            <a:avLst/>
          </a:prstGeom>
        </p:spPr>
        <p:txBody>
          <a:bodyPr anchor="t" rtlCol="false" tIns="0" lIns="0" bIns="0" rIns="0">
            <a:spAutoFit/>
          </a:bodyPr>
          <a:lstStyle/>
          <a:p>
            <a:pPr>
              <a:lnSpc>
                <a:spcPts val="8316"/>
              </a:lnSpc>
            </a:pPr>
            <a:r>
              <a:rPr lang="en-US" spc="59" sz="6600">
                <a:solidFill>
                  <a:srgbClr val="43B0F1"/>
                </a:solidFill>
                <a:latin typeface="Montserrat Classic Bold"/>
              </a:rPr>
              <a:t>Modules</a:t>
            </a:r>
          </a:p>
        </p:txBody>
      </p:sp>
      <p:sp>
        <p:nvSpPr>
          <p:cNvPr name="TextBox 8" id="8"/>
          <p:cNvSpPr txBox="true"/>
          <p:nvPr/>
        </p:nvSpPr>
        <p:spPr>
          <a:xfrm rot="0">
            <a:off x="1028700" y="3023111"/>
            <a:ext cx="3567517" cy="1818513"/>
          </a:xfrm>
          <a:prstGeom prst="rect">
            <a:avLst/>
          </a:prstGeom>
        </p:spPr>
        <p:txBody>
          <a:bodyPr anchor="t" rtlCol="false" tIns="0" lIns="0" bIns="0" rIns="0">
            <a:spAutoFit/>
          </a:bodyPr>
          <a:lstStyle/>
          <a:p>
            <a:pPr marL="690881" indent="-345440" lvl="1">
              <a:lnSpc>
                <a:spcPts val="4896"/>
              </a:lnSpc>
              <a:buFont typeface="Arial"/>
              <a:buChar char="•"/>
            </a:pPr>
            <a:r>
              <a:rPr lang="en-US" spc="352" sz="3200">
                <a:solidFill>
                  <a:srgbClr val="E8EEF1"/>
                </a:solidFill>
                <a:latin typeface="Montserrat Classic"/>
              </a:rPr>
              <a:t>ADMIN</a:t>
            </a:r>
          </a:p>
          <a:p>
            <a:pPr marL="690881" indent="-345440" lvl="1">
              <a:lnSpc>
                <a:spcPts val="4896"/>
              </a:lnSpc>
              <a:buFont typeface="Arial"/>
              <a:buChar char="•"/>
            </a:pPr>
            <a:r>
              <a:rPr lang="en-US" spc="352" sz="3200">
                <a:solidFill>
                  <a:srgbClr val="E8EEF1"/>
                </a:solidFill>
                <a:latin typeface="Montserrat Classic"/>
              </a:rPr>
              <a:t>HOSPITALS</a:t>
            </a:r>
          </a:p>
          <a:p>
            <a:pPr marL="690880" indent="-345440" lvl="1">
              <a:lnSpc>
                <a:spcPts val="4896"/>
              </a:lnSpc>
              <a:buFont typeface="Arial"/>
              <a:buChar char="•"/>
            </a:pPr>
            <a:r>
              <a:rPr lang="en-US" spc="352" sz="3200">
                <a:solidFill>
                  <a:srgbClr val="E8EEF1"/>
                </a:solidFill>
                <a:latin typeface="Montserrat Classic"/>
              </a:rPr>
              <a:t>USERS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E3D5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4451" t="0" r="59945" b="0"/>
          <a:stretch>
            <a:fillRect/>
          </a:stretch>
        </p:blipFill>
        <p:spPr>
          <a:xfrm flipH="false" flipV="false" rot="5400000">
            <a:off x="8637295" y="-9733637"/>
            <a:ext cx="800939" cy="20348819"/>
          </a:xfrm>
          <a:prstGeom prst="rect">
            <a:avLst/>
          </a:prstGeom>
        </p:spPr>
      </p:pic>
      <p:sp>
        <p:nvSpPr>
          <p:cNvPr name="TextBox 3" id="3"/>
          <p:cNvSpPr txBox="true"/>
          <p:nvPr/>
        </p:nvSpPr>
        <p:spPr>
          <a:xfrm rot="0">
            <a:off x="2248980" y="2017750"/>
            <a:ext cx="12520039" cy="904240"/>
          </a:xfrm>
          <a:prstGeom prst="rect">
            <a:avLst/>
          </a:prstGeom>
        </p:spPr>
        <p:txBody>
          <a:bodyPr anchor="t" rtlCol="false" tIns="0" lIns="0" bIns="0" rIns="0">
            <a:spAutoFit/>
          </a:bodyPr>
          <a:lstStyle/>
          <a:p>
            <a:pPr>
              <a:lnSpc>
                <a:spcPts val="7205"/>
              </a:lnSpc>
            </a:pPr>
            <a:r>
              <a:rPr lang="en-US" spc="159" sz="5500">
                <a:solidFill>
                  <a:srgbClr val="E8EEF1"/>
                </a:solidFill>
                <a:latin typeface="Montserrat Classic Bold"/>
              </a:rPr>
              <a:t>THANK YOU</a:t>
            </a:r>
          </a:p>
        </p:txBody>
      </p:sp>
      <p:sp>
        <p:nvSpPr>
          <p:cNvPr name="TextBox 4" id="4"/>
          <p:cNvSpPr txBox="true"/>
          <p:nvPr/>
        </p:nvSpPr>
        <p:spPr>
          <a:xfrm rot="0">
            <a:off x="2248980" y="2948369"/>
            <a:ext cx="11371933" cy="4295013"/>
          </a:xfrm>
          <a:prstGeom prst="rect">
            <a:avLst/>
          </a:prstGeom>
        </p:spPr>
        <p:txBody>
          <a:bodyPr anchor="t" rtlCol="false" tIns="0" lIns="0" bIns="0" rIns="0">
            <a:spAutoFit/>
          </a:bodyPr>
          <a:lstStyle/>
          <a:p>
            <a:pPr>
              <a:lnSpc>
                <a:spcPts val="4896"/>
              </a:lnSpc>
            </a:pPr>
            <a:r>
              <a:rPr lang="en-US" spc="352" sz="3200">
                <a:solidFill>
                  <a:srgbClr val="43B0F1"/>
                </a:solidFill>
                <a:latin typeface="Montserrat Classic Bold"/>
              </a:rPr>
              <a:t>GROUP</a:t>
            </a:r>
            <a:r>
              <a:rPr lang="en-US" spc="352" sz="3200">
                <a:solidFill>
                  <a:srgbClr val="43B0F1"/>
                </a:solidFill>
                <a:latin typeface="Montserrat Classic"/>
              </a:rPr>
              <a:t> </a:t>
            </a:r>
            <a:r>
              <a:rPr lang="en-US" spc="352" sz="3200">
                <a:solidFill>
                  <a:srgbClr val="43B0F1"/>
                </a:solidFill>
                <a:latin typeface="Montserrat Classic Bold"/>
              </a:rPr>
              <a:t>MEMBERS </a:t>
            </a:r>
            <a:r>
              <a:rPr lang="en-US" spc="352" sz="3200">
                <a:solidFill>
                  <a:srgbClr val="43B0F1"/>
                </a:solidFill>
                <a:latin typeface="Montserrat Classic"/>
              </a:rPr>
              <a:t>:</a:t>
            </a:r>
          </a:p>
          <a:p>
            <a:pPr marL="690881" indent="-345440" lvl="1">
              <a:lnSpc>
                <a:spcPts val="4896"/>
              </a:lnSpc>
              <a:buFont typeface="Arial"/>
              <a:buChar char="•"/>
            </a:pPr>
            <a:r>
              <a:rPr lang="en-US" spc="352" sz="3200">
                <a:solidFill>
                  <a:srgbClr val="43B0F1"/>
                </a:solidFill>
                <a:latin typeface="Montserrat Classic"/>
              </a:rPr>
              <a:t>SRIMOYEE DUTTA</a:t>
            </a:r>
          </a:p>
          <a:p>
            <a:pPr marL="690881" indent="-345440" lvl="1">
              <a:lnSpc>
                <a:spcPts val="4896"/>
              </a:lnSpc>
              <a:buFont typeface="Arial"/>
              <a:buChar char="•"/>
            </a:pPr>
            <a:r>
              <a:rPr lang="en-US" spc="352" sz="3200">
                <a:solidFill>
                  <a:srgbClr val="43B0F1"/>
                </a:solidFill>
                <a:latin typeface="Montserrat Classic"/>
              </a:rPr>
              <a:t>VAISHALI PATHANIA</a:t>
            </a:r>
          </a:p>
          <a:p>
            <a:pPr marL="690881" indent="-345440" lvl="1">
              <a:lnSpc>
                <a:spcPts val="4896"/>
              </a:lnSpc>
              <a:buFont typeface="Arial"/>
              <a:buChar char="•"/>
            </a:pPr>
            <a:r>
              <a:rPr lang="en-US" spc="352" sz="3200">
                <a:solidFill>
                  <a:srgbClr val="43B0F1"/>
                </a:solidFill>
                <a:latin typeface="Montserrat Classic"/>
              </a:rPr>
              <a:t>AMRUTA KASHIKAR</a:t>
            </a:r>
          </a:p>
          <a:p>
            <a:pPr marL="690881" indent="-345440" lvl="1">
              <a:lnSpc>
                <a:spcPts val="4896"/>
              </a:lnSpc>
              <a:buFont typeface="Arial"/>
              <a:buChar char="•"/>
            </a:pPr>
            <a:r>
              <a:rPr lang="en-US" spc="352" sz="3200">
                <a:solidFill>
                  <a:srgbClr val="43B0F1"/>
                </a:solidFill>
                <a:latin typeface="Montserrat Classic"/>
              </a:rPr>
              <a:t>ADITI BHARADWAJ</a:t>
            </a:r>
          </a:p>
          <a:p>
            <a:pPr marL="690881" indent="-345440" lvl="1">
              <a:lnSpc>
                <a:spcPts val="4896"/>
              </a:lnSpc>
              <a:buFont typeface="Arial"/>
              <a:buChar char="•"/>
            </a:pPr>
            <a:r>
              <a:rPr lang="en-US" spc="352" sz="3200">
                <a:solidFill>
                  <a:srgbClr val="43B0F1"/>
                </a:solidFill>
                <a:latin typeface="Montserrat Classic"/>
              </a:rPr>
              <a:t>HARSHAL JODANGADE</a:t>
            </a:r>
          </a:p>
          <a:p>
            <a:pPr marL="690880" indent="-345440" lvl="1">
              <a:lnSpc>
                <a:spcPts val="4896"/>
              </a:lnSpc>
              <a:buFont typeface="Arial"/>
              <a:buChar char="•"/>
            </a:pPr>
            <a:r>
              <a:rPr lang="en-US" spc="352" sz="3200">
                <a:solidFill>
                  <a:srgbClr val="43B0F1"/>
                </a:solidFill>
                <a:latin typeface="Montserrat Classic"/>
              </a:rPr>
              <a:t>DIVYA WANDHARE</a:t>
            </a:r>
          </a:p>
        </p:txBody>
      </p:sp>
      <p:grpSp>
        <p:nvGrpSpPr>
          <p:cNvPr name="Group 5" id="5"/>
          <p:cNvGrpSpPr/>
          <p:nvPr/>
        </p:nvGrpSpPr>
        <p:grpSpPr>
          <a:xfrm rot="0">
            <a:off x="-2926" y="1028700"/>
            <a:ext cx="2886906" cy="851395"/>
            <a:chOff x="0" y="0"/>
            <a:chExt cx="1722525" cy="508000"/>
          </a:xfrm>
        </p:grpSpPr>
        <p:sp>
          <p:nvSpPr>
            <p:cNvPr name="Freeform 6" id="6"/>
            <p:cNvSpPr/>
            <p:nvPr/>
          </p:nvSpPr>
          <p:spPr>
            <a:xfrm>
              <a:off x="0" y="49530"/>
              <a:ext cx="1722525" cy="408940"/>
            </a:xfrm>
            <a:custGeom>
              <a:avLst/>
              <a:gdLst/>
              <a:ahLst/>
              <a:cxnLst/>
              <a:rect r="r" b="b" t="t" l="l"/>
              <a:pathLst>
                <a:path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grpSp>
        <p:nvGrpSpPr>
          <p:cNvPr name="Group 7" id="7"/>
          <p:cNvGrpSpPr/>
          <p:nvPr/>
        </p:nvGrpSpPr>
        <p:grpSpPr>
          <a:xfrm rot="-10800000">
            <a:off x="15401094" y="8406905"/>
            <a:ext cx="2886906" cy="851395"/>
            <a:chOff x="0" y="0"/>
            <a:chExt cx="1722525" cy="508000"/>
          </a:xfrm>
        </p:grpSpPr>
        <p:sp>
          <p:nvSpPr>
            <p:cNvPr name="Freeform 8" id="8"/>
            <p:cNvSpPr/>
            <p:nvPr/>
          </p:nvSpPr>
          <p:spPr>
            <a:xfrm>
              <a:off x="0" y="49530"/>
              <a:ext cx="1722525" cy="408940"/>
            </a:xfrm>
            <a:custGeom>
              <a:avLst/>
              <a:gdLst/>
              <a:ahLst/>
              <a:cxnLst/>
              <a:rect r="r" b="b" t="t" l="l"/>
              <a:pathLst>
                <a:path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pic>
        <p:nvPicPr>
          <p:cNvPr name="Picture 9" id="9"/>
          <p:cNvPicPr>
            <a:picLocks noChangeAspect="true"/>
          </p:cNvPicPr>
          <p:nvPr/>
        </p:nvPicPr>
        <p:blipFill>
          <a:blip r:embed="rId2"/>
          <a:srcRect l="34451" t="0" r="59945" b="0"/>
          <a:stretch>
            <a:fillRect/>
          </a:stretch>
        </p:blipFill>
        <p:spPr>
          <a:xfrm flipH="false" flipV="false" rot="5400000">
            <a:off x="8637295" y="-287879"/>
            <a:ext cx="800939" cy="2034881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DAE6lpVuzdc</dc:identifier>
  <dcterms:modified xsi:type="dcterms:W3CDTF">2011-08-01T06:04:30Z</dcterms:modified>
  <cp:revision>1</cp:revision>
  <dc:title>SIH Ideation PPT</dc:title>
</cp:coreProperties>
</file>

<file path=docProps/thumbnail.jpeg>
</file>